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79" r:id="rId3"/>
    <p:sldId id="258" r:id="rId4"/>
    <p:sldId id="280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81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6167" autoAdjust="0"/>
  </p:normalViewPr>
  <p:slideViewPr>
    <p:cSldViewPr snapToGrid="0">
      <p:cViewPr>
        <p:scale>
          <a:sx n="61" d="100"/>
          <a:sy n="61" d="100"/>
        </p:scale>
        <p:origin x="10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F3F3-132D-42AE-A0DF-1C51E493FA64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468C-E73B-4EEA-BA30-C43DBCC5B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 a veteran walking into a shopping mall seeing a woman in a burka grabbed his child and fled the 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Improvised Explosive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40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CF95-AD1E-422D-A726-698AEEAAE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PTSD and WAR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5722-C5E2-4C7A-A018-24CD92F13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EAF0-0F73-4F79-A555-4203A919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veterans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7A19-A3B6-4257-B4C0-D6D740F96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cap="none" dirty="0"/>
              <a:t>2018 Veterans Administration Statistics</a:t>
            </a:r>
          </a:p>
          <a:p>
            <a:pPr marL="0" indent="0" algn="ctr">
              <a:buNone/>
            </a:pPr>
            <a:endParaRPr lang="en-US" sz="2400" cap="none" dirty="0"/>
          </a:p>
          <a:p>
            <a:pPr marL="0" indent="0" algn="ctr">
              <a:buNone/>
            </a:pPr>
            <a:r>
              <a:rPr lang="en-US" sz="2400" cap="none" dirty="0"/>
              <a:t>20 U.S. Veterans commit suicide per day</a:t>
            </a:r>
          </a:p>
        </p:txBody>
      </p:sp>
    </p:spTree>
    <p:extLst>
      <p:ext uri="{BB962C8B-B14F-4D97-AF65-F5344CB8AC3E}">
        <p14:creationId xmlns:p14="http://schemas.microsoft.com/office/powerpoint/2010/main" val="182268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D73A-424D-4604-8BF1-3BF2F79C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19FD6-F4CA-481C-8854-58C7C2F25C8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Research conducted on Viet Nam Vets:</a:t>
            </a:r>
          </a:p>
          <a:p>
            <a:pPr lvl="1"/>
            <a:r>
              <a:rPr lang="en-US" cap="none" dirty="0"/>
              <a:t>15.2 % of male vets</a:t>
            </a:r>
          </a:p>
          <a:p>
            <a:pPr lvl="1"/>
            <a:r>
              <a:rPr lang="en-US" cap="none" dirty="0"/>
              <a:t>8.5% of female vets</a:t>
            </a:r>
          </a:p>
          <a:p>
            <a:pPr marL="0" indent="0">
              <a:buNone/>
            </a:pPr>
            <a:r>
              <a:rPr lang="en-US" cap="none" dirty="0"/>
              <a:t>Met the criteria for PTSD 15 or more years after their return from the war zone</a:t>
            </a:r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r>
              <a:rPr lang="en-US" cap="none" dirty="0"/>
              <a:t>By 2015, 16% of all Viet Nam vets who were alive in the mid-80’s were deceased</a:t>
            </a:r>
          </a:p>
          <a:p>
            <a:pPr marL="0" indent="0">
              <a:buNone/>
            </a:pPr>
            <a:r>
              <a:rPr lang="en-US" cap="none" dirty="0"/>
              <a:t>	Male veterans who had PTSD were 2 times as likely to have died</a:t>
            </a:r>
          </a:p>
        </p:txBody>
      </p:sp>
    </p:spTree>
    <p:extLst>
      <p:ext uri="{BB962C8B-B14F-4D97-AF65-F5344CB8AC3E}">
        <p14:creationId xmlns:p14="http://schemas.microsoft.com/office/powerpoint/2010/main" val="2674546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4901-7CFA-4F13-8838-66969F54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9AF6-3D51-43B7-8CA7-6E8E722D9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Iraq and Afghanistan vets:</a:t>
            </a:r>
          </a:p>
          <a:p>
            <a:pPr lvl="1"/>
            <a:r>
              <a:rPr lang="en-US" cap="none" dirty="0"/>
              <a:t>18.5% meet criteria for PTSD</a:t>
            </a:r>
          </a:p>
          <a:p>
            <a:pPr lvl="1"/>
            <a:r>
              <a:rPr lang="en-US" cap="none" dirty="0"/>
              <a:t>19.5% have TBI</a:t>
            </a:r>
          </a:p>
        </p:txBody>
      </p:sp>
    </p:spTree>
    <p:extLst>
      <p:ext uri="{BB962C8B-B14F-4D97-AF65-F5344CB8AC3E}">
        <p14:creationId xmlns:p14="http://schemas.microsoft.com/office/powerpoint/2010/main" val="215268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3273-CDA8-4422-A7C6-01AA739C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consequences of military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11B2-CC7A-4DAB-8A56-94E88E267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PTSD</a:t>
            </a:r>
          </a:p>
          <a:p>
            <a:r>
              <a:rPr lang="en-US" cap="none" dirty="0"/>
              <a:t>MDD – can be comorbid with PTSD</a:t>
            </a:r>
          </a:p>
          <a:p>
            <a:r>
              <a:rPr lang="en-US" cap="none" dirty="0"/>
              <a:t>Substance abuse – also can be comorbid with PTSD</a:t>
            </a:r>
          </a:p>
          <a:p>
            <a:r>
              <a:rPr lang="en-US" cap="none" dirty="0"/>
              <a:t>Physical injuries</a:t>
            </a:r>
          </a:p>
          <a:p>
            <a:r>
              <a:rPr lang="en-US" cap="none" dirty="0"/>
              <a:t>TBI</a:t>
            </a:r>
          </a:p>
          <a:p>
            <a:r>
              <a:rPr lang="en-US" cap="none" dirty="0"/>
              <a:t>Tinnitus and hearing loss</a:t>
            </a:r>
          </a:p>
          <a:p>
            <a:r>
              <a:rPr lang="en-US" cap="none" dirty="0"/>
              <a:t>Cancer (Exposure to toxins such as Agent Orange)</a:t>
            </a:r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0931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F391-F70C-482E-8045-26EE80D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Behaviors related to combat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29ED-2FB4-4A5B-AF17-DEA278A378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Veterans who return home:</a:t>
            </a:r>
          </a:p>
          <a:p>
            <a:pPr lvl="1"/>
            <a:r>
              <a:rPr lang="en-US" cap="none" dirty="0"/>
              <a:t>May not recognize who is a friend and who is the enemy</a:t>
            </a:r>
          </a:p>
          <a:p>
            <a:pPr lvl="1"/>
            <a:r>
              <a:rPr lang="en-US" cap="none" dirty="0"/>
              <a:t>Are constantly on guard </a:t>
            </a:r>
          </a:p>
          <a:p>
            <a:pPr lvl="1"/>
            <a:r>
              <a:rPr lang="en-US" cap="none" dirty="0"/>
              <a:t>Can become over-controlling or overprotective of spouse and children</a:t>
            </a:r>
          </a:p>
        </p:txBody>
      </p:sp>
    </p:spTree>
    <p:extLst>
      <p:ext uri="{BB962C8B-B14F-4D97-AF65-F5344CB8AC3E}">
        <p14:creationId xmlns:p14="http://schemas.microsoft.com/office/powerpoint/2010/main" val="1763249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2038-C002-49ED-99D3-3265C01D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Driving difficulties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A05B-F1DD-42D4-A678-95CFFAF2C4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Are always on alert for mortar attacks of IED’s</a:t>
            </a:r>
          </a:p>
          <a:p>
            <a:r>
              <a:rPr lang="en-US" cap="none" dirty="0"/>
              <a:t>Can either speed or drive very slowly</a:t>
            </a:r>
          </a:p>
          <a:p>
            <a:r>
              <a:rPr lang="en-US" cap="none" dirty="0"/>
              <a:t>Keep a great distance between themselves and the other vehicles</a:t>
            </a:r>
          </a:p>
          <a:p>
            <a:r>
              <a:rPr lang="en-US" cap="none" dirty="0"/>
              <a:t>Drive in the middle of the road</a:t>
            </a:r>
          </a:p>
          <a:p>
            <a:r>
              <a:rPr lang="en-US" cap="none" dirty="0"/>
              <a:t>Rapidly change lanes</a:t>
            </a:r>
          </a:p>
        </p:txBody>
      </p:sp>
    </p:spTree>
    <p:extLst>
      <p:ext uri="{BB962C8B-B14F-4D97-AF65-F5344CB8AC3E}">
        <p14:creationId xmlns:p14="http://schemas.microsoft.com/office/powerpoint/2010/main" val="233833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EEF82-8E1F-404F-B314-DBDEC595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Anger and aggression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41CFF-189E-415A-B063-F05361C464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Higher levels of physical violence (destroying property, physical fights)</a:t>
            </a:r>
          </a:p>
          <a:p>
            <a:r>
              <a:rPr lang="en-US" cap="none" dirty="0"/>
              <a:t>Higher levels of domestic violence</a:t>
            </a:r>
          </a:p>
          <a:p>
            <a:pPr lvl="1"/>
            <a:r>
              <a:rPr lang="en-US" cap="none" dirty="0"/>
              <a:t>Male combat veterans 2-3 times more likely to abuse their female partners than non-combat vets</a:t>
            </a:r>
          </a:p>
          <a:p>
            <a:pPr lvl="1"/>
            <a:r>
              <a:rPr lang="en-US" cap="none" dirty="0"/>
              <a:t>33% of combat vets with PTSD report aggression towards intimate partner</a:t>
            </a:r>
          </a:p>
          <a:p>
            <a:pPr lvl="1"/>
            <a:r>
              <a:rPr lang="en-US" cap="none" dirty="0"/>
              <a:t>~91% of combat veterans with PTSD report being psychologically aggressive with intimate partner</a:t>
            </a:r>
          </a:p>
          <a:p>
            <a:pPr lvl="1"/>
            <a:r>
              <a:rPr lang="en-US" cap="none" dirty="0"/>
              <a:t>Intimate partner violence declined among civilians between 2003 and 2010 but rose 177% in the Army</a:t>
            </a:r>
          </a:p>
          <a:p>
            <a:r>
              <a:rPr lang="en-US" cap="none" dirty="0"/>
              <a:t>Higher levels of road rage</a:t>
            </a:r>
          </a:p>
        </p:txBody>
      </p:sp>
    </p:spTree>
    <p:extLst>
      <p:ext uri="{BB962C8B-B14F-4D97-AF65-F5344CB8AC3E}">
        <p14:creationId xmlns:p14="http://schemas.microsoft.com/office/powerpoint/2010/main" val="2152268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4255-5C57-49C6-A8B1-CBB31683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265FA-A6EB-4B99-8527-82AA891B030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Trouble sleeping and nightmares</a:t>
            </a:r>
          </a:p>
          <a:p>
            <a:r>
              <a:rPr lang="en-US" cap="none" dirty="0"/>
              <a:t>Inability to feel the same way they did before deployment (i.e. can’t feel love)</a:t>
            </a:r>
          </a:p>
          <a:p>
            <a:r>
              <a:rPr lang="en-US" cap="none" dirty="0"/>
              <a:t>Inability to feel joy or happiness</a:t>
            </a:r>
          </a:p>
          <a:p>
            <a:r>
              <a:rPr lang="en-US" cap="none" dirty="0"/>
              <a:t>Guilt at being home while others are deployed</a:t>
            </a:r>
          </a:p>
          <a:p>
            <a:r>
              <a:rPr lang="en-US" cap="none" dirty="0"/>
              <a:t>Survivor guilt</a:t>
            </a:r>
          </a:p>
          <a:p>
            <a:r>
              <a:rPr lang="en-US" cap="none" dirty="0"/>
              <a:t>Higher feelings of responsibility for others</a:t>
            </a:r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0938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CCF84-7082-45FB-854A-84A24E9E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substance abuse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BCA3A-79E6-406D-A8C9-266B6EB416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cap="none" dirty="0"/>
              <a:t>According to SAMHSA (Substance Abuse and Mental Health Services Administration)</a:t>
            </a:r>
          </a:p>
          <a:p>
            <a:pPr lvl="1"/>
            <a:r>
              <a:rPr lang="en-US" cap="none" dirty="0"/>
              <a:t>23.4 million U.S. Armed Forces veterans living in the U.S.</a:t>
            </a:r>
          </a:p>
          <a:p>
            <a:pPr lvl="1"/>
            <a:r>
              <a:rPr lang="en-US" cap="none" dirty="0"/>
              <a:t>2.2 million are active duty members</a:t>
            </a:r>
          </a:p>
          <a:p>
            <a:pPr lvl="1"/>
            <a:r>
              <a:rPr lang="en-US" cap="none" dirty="0"/>
              <a:t>3.1 million associated family members</a:t>
            </a:r>
          </a:p>
          <a:p>
            <a:pPr lvl="1"/>
            <a:r>
              <a:rPr lang="en-US" cap="none" dirty="0"/>
              <a:t>Between 2004 and 2006, 7.1% of veterans met VA criteria for a substance abuse disorder</a:t>
            </a:r>
          </a:p>
        </p:txBody>
      </p:sp>
    </p:spTree>
    <p:extLst>
      <p:ext uri="{BB962C8B-B14F-4D97-AF65-F5344CB8AC3E}">
        <p14:creationId xmlns:p14="http://schemas.microsoft.com/office/powerpoint/2010/main" val="1658692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B8E2-1DF7-463C-A5BE-FAC936CA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90F2-2BE8-485F-9F76-088FA841C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For veterans who seek treatment at the VA</a:t>
            </a:r>
          </a:p>
          <a:p>
            <a:pPr lvl="1"/>
            <a:r>
              <a:rPr lang="en-US" cap="none" dirty="0"/>
              <a:t>Treatment at the VA is Monday through Friday, 9 AM to 4 PM</a:t>
            </a:r>
          </a:p>
          <a:p>
            <a:pPr lvl="1"/>
            <a:r>
              <a:rPr lang="en-US" cap="none" dirty="0"/>
              <a:t>This doesn’t count the providers taking a lunch break</a:t>
            </a:r>
          </a:p>
          <a:p>
            <a:r>
              <a:rPr lang="en-US" cap="none" dirty="0"/>
              <a:t>Asking for help is counter to their training</a:t>
            </a:r>
          </a:p>
          <a:p>
            <a:r>
              <a:rPr lang="en-US" cap="none" dirty="0"/>
              <a:t>In order to get help, one has to be able to show the disorder is related to service</a:t>
            </a:r>
          </a:p>
        </p:txBody>
      </p:sp>
    </p:spTree>
    <p:extLst>
      <p:ext uri="{BB962C8B-B14F-4D97-AF65-F5344CB8AC3E}">
        <p14:creationId xmlns:p14="http://schemas.microsoft.com/office/powerpoint/2010/main" val="805000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B85C-A5D5-41FE-8CED-FD94BC41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85BD9-1D29-4C1B-B768-C59032DFD2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Transcendental meditation</a:t>
            </a:r>
          </a:p>
          <a:p>
            <a:r>
              <a:rPr lang="en-US" cap="none" dirty="0"/>
              <a:t>CBT</a:t>
            </a:r>
          </a:p>
          <a:p>
            <a:r>
              <a:rPr lang="en-US" cap="none" dirty="0"/>
              <a:t>Cognitive processing</a:t>
            </a:r>
          </a:p>
          <a:p>
            <a:r>
              <a:rPr lang="en-US" cap="none" dirty="0"/>
              <a:t>Exposure therapy</a:t>
            </a:r>
          </a:p>
        </p:txBody>
      </p:sp>
    </p:spTree>
    <p:extLst>
      <p:ext uri="{BB962C8B-B14F-4D97-AF65-F5344CB8AC3E}">
        <p14:creationId xmlns:p14="http://schemas.microsoft.com/office/powerpoint/2010/main" val="101841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8B19B-B0B4-4999-909D-FDAB8DE81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 is changing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D5E12-C6F1-417C-BC13-D033AAA327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Remote combat (drones)</a:t>
            </a:r>
          </a:p>
          <a:p>
            <a:pPr lvl="1"/>
            <a:r>
              <a:rPr lang="en-US" cap="none" dirty="0"/>
              <a:t>Service members have to keep persistent visual and auditory attention</a:t>
            </a:r>
          </a:p>
          <a:p>
            <a:pPr lvl="1"/>
            <a:r>
              <a:rPr lang="en-US" cap="none" dirty="0"/>
              <a:t>Thus they can’t limit their exposure to traumatic content</a:t>
            </a:r>
          </a:p>
          <a:p>
            <a:r>
              <a:rPr lang="en-US" cap="none" dirty="0"/>
              <a:t>Cyber Warfare</a:t>
            </a:r>
          </a:p>
          <a:p>
            <a:pPr lvl="1"/>
            <a:r>
              <a:rPr lang="en-US" cap="none" dirty="0"/>
              <a:t>Can involve attacks on transportation, water, vital infrastructure</a:t>
            </a:r>
          </a:p>
          <a:p>
            <a:pPr lvl="1"/>
            <a:r>
              <a:rPr lang="en-US" cap="none" dirty="0"/>
              <a:t>Can involve an enemy you can’t “see”</a:t>
            </a:r>
          </a:p>
        </p:txBody>
      </p:sp>
    </p:spTree>
    <p:extLst>
      <p:ext uri="{BB962C8B-B14F-4D97-AF65-F5344CB8AC3E}">
        <p14:creationId xmlns:p14="http://schemas.microsoft.com/office/powerpoint/2010/main" val="2852213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48C17-3BFE-469C-B95B-8553F2066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the Civilians?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39B4D-40EF-4553-AE34-240D36A831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/>
              <a:t>People who live in war-afflicted countries can meet the criteria for PTSD</a:t>
            </a:r>
          </a:p>
          <a:p>
            <a:r>
              <a:rPr lang="en-US" cap="none" dirty="0"/>
              <a:t>They may be exposed to the immediate effects of the war</a:t>
            </a:r>
          </a:p>
          <a:p>
            <a:r>
              <a:rPr lang="en-US" cap="none" dirty="0"/>
              <a:t>They may not have access to medical treatment, food, clean water, and other life-sustaining necessities</a:t>
            </a:r>
          </a:p>
          <a:p>
            <a:r>
              <a:rPr lang="en-US" cap="none" dirty="0"/>
              <a:t>They may be more vulnerable to experience torture</a:t>
            </a:r>
          </a:p>
          <a:p>
            <a:r>
              <a:rPr lang="en-US" cap="none" dirty="0"/>
              <a:t>They may </a:t>
            </a:r>
            <a:r>
              <a:rPr lang="en-US" cap="none"/>
              <a:t>be imprisoned</a:t>
            </a:r>
            <a:endParaRPr lang="en-US" cap="none" dirty="0"/>
          </a:p>
          <a:p>
            <a:r>
              <a:rPr lang="en-US" cap="none" dirty="0"/>
              <a:t>The difficulty is applying a Western understanding of PTSD to other cultures</a:t>
            </a:r>
          </a:p>
        </p:txBody>
      </p:sp>
    </p:spTree>
    <p:extLst>
      <p:ext uri="{BB962C8B-B14F-4D97-AF65-F5344CB8AC3E}">
        <p14:creationId xmlns:p14="http://schemas.microsoft.com/office/powerpoint/2010/main" val="384457730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321</TotalTime>
  <Words>605</Words>
  <Application>Microsoft Office PowerPoint</Application>
  <PresentationFormat>Widescreen</PresentationFormat>
  <Paragraphs>86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Tw Cen MT</vt:lpstr>
      <vt:lpstr>Droplet</vt:lpstr>
      <vt:lpstr>PTSD and WAR</vt:lpstr>
      <vt:lpstr>veterans</vt:lpstr>
      <vt:lpstr>statistics</vt:lpstr>
      <vt:lpstr>Stats continued</vt:lpstr>
      <vt:lpstr>Health consequences of military service</vt:lpstr>
      <vt:lpstr>Behaviors related to combat</vt:lpstr>
      <vt:lpstr>Driving difficulties</vt:lpstr>
      <vt:lpstr>Anger and aggression</vt:lpstr>
      <vt:lpstr>Other symptoms</vt:lpstr>
      <vt:lpstr>Prevalence of substance abuse</vt:lpstr>
      <vt:lpstr>treatment</vt:lpstr>
      <vt:lpstr>Treatment (Continued)</vt:lpstr>
      <vt:lpstr>War is changing</vt:lpstr>
      <vt:lpstr>What about the Civilians?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Memory</dc:title>
  <dc:creator>Janice</dc:creator>
  <cp:lastModifiedBy>Janice</cp:lastModifiedBy>
  <cp:revision>34</cp:revision>
  <dcterms:created xsi:type="dcterms:W3CDTF">2019-02-03T02:14:19Z</dcterms:created>
  <dcterms:modified xsi:type="dcterms:W3CDTF">2019-02-18T14:22:54Z</dcterms:modified>
</cp:coreProperties>
</file>